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8" r:id="rId3"/>
    <p:sldId id="265" r:id="rId4"/>
    <p:sldId id="257" r:id="rId5"/>
    <p:sldId id="264" r:id="rId6"/>
    <p:sldId id="269" r:id="rId7"/>
    <p:sldId id="263" r:id="rId8"/>
    <p:sldId id="262" r:id="rId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A59"/>
    <a:srgbClr val="FA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7" autoAdjust="0"/>
    <p:restoredTop sz="94660"/>
  </p:normalViewPr>
  <p:slideViewPr>
    <p:cSldViewPr>
      <p:cViewPr varScale="1">
        <p:scale>
          <a:sx n="65" d="100"/>
          <a:sy n="65" d="100"/>
        </p:scale>
        <p:origin x="131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165CC-11A6-494C-AF09-F1419873FEE0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00966-D917-44D0-B101-DEB4237F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85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AC179-A96C-4C88-9091-6539A8D19922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3C941-EAF8-4602-9D33-FB185143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3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 userDrawn="1"/>
        </p:nvSpPr>
        <p:spPr>
          <a:xfrm>
            <a:off x="2771800" y="260648"/>
            <a:ext cx="601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sz="4000" cap="sm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79512" y="116632"/>
            <a:ext cx="8784976" cy="4824536"/>
          </a:xfrm>
          <a:prstGeom prst="rect">
            <a:avLst/>
          </a:prstGeom>
          <a:gradFill flip="none" rotWithShape="1">
            <a:gsLst>
              <a:gs pos="0">
                <a:srgbClr val="5C2A59">
                  <a:shade val="30000"/>
                  <a:satMod val="115000"/>
                </a:srgbClr>
              </a:gs>
              <a:gs pos="50000">
                <a:srgbClr val="5C2A59">
                  <a:shade val="67500"/>
                  <a:satMod val="115000"/>
                </a:srgbClr>
              </a:gs>
              <a:gs pos="100000">
                <a:srgbClr val="5C2A5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79512" y="5229200"/>
            <a:ext cx="8784976" cy="1440160"/>
          </a:xfrm>
          <a:prstGeom prst="rect">
            <a:avLst/>
          </a:prstGeom>
          <a:solidFill>
            <a:schemeClr val="bg1"/>
          </a:soli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99273" y="570656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This </a:t>
            </a:r>
            <a:r>
              <a:rPr lang="en-US" sz="1400" dirty="0"/>
              <a:t>project has received  funding from the European Union’s Seventh Framework </a:t>
            </a:r>
            <a:r>
              <a:rPr lang="en-US" sz="1400" dirty="0" err="1"/>
              <a:t>Programme</a:t>
            </a:r>
            <a:r>
              <a:rPr lang="en-US" sz="1400" dirty="0"/>
              <a:t> for research, technological development and demonstration under grant agreement n° 607798</a:t>
            </a:r>
          </a:p>
        </p:txBody>
      </p:sp>
      <p:pic>
        <p:nvPicPr>
          <p:cNvPr id="24" name="Picture 3" descr="C:\Users\albiero\Desktop\imgres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22" y="5706566"/>
            <a:ext cx="729467" cy="48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albiero\Desktop\Driver Logo b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76672"/>
            <a:ext cx="6180104" cy="265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 userDrawn="1"/>
        </p:nvSpPr>
        <p:spPr>
          <a:xfrm>
            <a:off x="3779912" y="278092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Driv</a:t>
            </a: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ing Innovation in Crisis Management for </a:t>
            </a:r>
            <a:r>
              <a:rPr lang="en-GB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E</a:t>
            </a: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uropean </a:t>
            </a:r>
            <a:r>
              <a:rPr lang="en-GB" b="1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</a:t>
            </a:r>
            <a:r>
              <a:rPr lang="en-GB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esilience</a:t>
            </a:r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457200" y="3717032"/>
            <a:ext cx="8229600" cy="1080120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0603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44825"/>
            <a:ext cx="5486400" cy="4392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34888" y="44624"/>
            <a:ext cx="82296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79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rgbClr val="FAF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79512" y="188640"/>
            <a:ext cx="8784976" cy="936104"/>
          </a:xfrm>
          <a:prstGeom prst="rect">
            <a:avLst/>
          </a:prstGeom>
          <a:solidFill>
            <a:schemeClr val="bg1"/>
          </a:soli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1187624" y="764704"/>
            <a:ext cx="1800200" cy="9001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586808" y="1124744"/>
            <a:ext cx="4389780" cy="5472608"/>
          </a:xfrm>
          <a:prstGeom prst="rect">
            <a:avLst/>
          </a:prstGeom>
          <a:ln>
            <a:solidFill>
              <a:srgbClr val="5C2A5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8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00187" y="2348880"/>
            <a:ext cx="432048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prstClr val="white"/>
                </a:solidFill>
                <a:latin typeface="Tw Cen MT"/>
              </a:rPr>
              <a:t>Time has come to drive </a:t>
            </a:r>
            <a:r>
              <a:rPr lang="fr-FR" sz="6600" b="1" dirty="0">
                <a:solidFill>
                  <a:prstClr val="white"/>
                </a:solidFill>
                <a:latin typeface="Tw Cen MT"/>
              </a:rPr>
              <a:t>innovation</a:t>
            </a:r>
            <a:r>
              <a:rPr lang="fr-FR" sz="6000" dirty="0">
                <a:solidFill>
                  <a:prstClr val="white"/>
                </a:solidFill>
                <a:latin typeface="Tw Cen MT"/>
              </a:rPr>
              <a:t> </a:t>
            </a:r>
          </a:p>
          <a:p>
            <a:pPr algn="ctr"/>
            <a:r>
              <a:rPr lang="fr-FR" sz="2400" dirty="0">
                <a:solidFill>
                  <a:prstClr val="white"/>
                </a:solidFill>
                <a:latin typeface="Tw Cen MT"/>
              </a:rPr>
              <a:t>in </a:t>
            </a:r>
          </a:p>
          <a:p>
            <a:pPr algn="ctr"/>
            <a:r>
              <a:rPr lang="fr-FR" sz="3200" b="1" dirty="0" err="1">
                <a:solidFill>
                  <a:prstClr val="white"/>
                </a:solidFill>
                <a:latin typeface="Tw Cen MT"/>
              </a:rPr>
              <a:t>Crisis</a:t>
            </a:r>
            <a:r>
              <a:rPr lang="fr-FR" sz="3200" b="1" dirty="0">
                <a:solidFill>
                  <a:prstClr val="white"/>
                </a:solidFill>
                <a:latin typeface="Tw Cen MT"/>
              </a:rPr>
              <a:t> Management</a:t>
            </a:r>
            <a:r>
              <a:rPr lang="fr-FR" sz="2400" b="1" dirty="0">
                <a:solidFill>
                  <a:prstClr val="white"/>
                </a:solidFill>
                <a:latin typeface="Tw Cen MT"/>
              </a:rPr>
              <a:t> </a:t>
            </a:r>
          </a:p>
          <a:p>
            <a:pPr algn="ctr"/>
            <a:r>
              <a:rPr lang="fr-FR" sz="2400" dirty="0">
                <a:solidFill>
                  <a:prstClr val="white"/>
                </a:solidFill>
                <a:latin typeface="Tw Cen MT"/>
              </a:rPr>
              <a:t>for </a:t>
            </a:r>
          </a:p>
          <a:p>
            <a:pPr algn="ctr"/>
            <a:r>
              <a:rPr lang="fr-FR" sz="3200" b="1" dirty="0" err="1">
                <a:solidFill>
                  <a:prstClr val="white"/>
                </a:solidFill>
                <a:latin typeface="Tw Cen MT"/>
              </a:rPr>
              <a:t>European</a:t>
            </a:r>
            <a:r>
              <a:rPr lang="fr-FR" sz="3200" b="1" dirty="0">
                <a:solidFill>
                  <a:prstClr val="white"/>
                </a:solidFill>
                <a:latin typeface="Tw Cen MT"/>
              </a:rPr>
              <a:t> </a:t>
            </a:r>
            <a:r>
              <a:rPr lang="fr-FR" sz="3200" b="1" dirty="0" err="1">
                <a:solidFill>
                  <a:prstClr val="white"/>
                </a:solidFill>
                <a:latin typeface="Tw Cen MT"/>
              </a:rPr>
              <a:t>Resilience</a:t>
            </a:r>
            <a:r>
              <a:rPr lang="fr-FR" sz="3200" b="1" dirty="0">
                <a:solidFill>
                  <a:prstClr val="white"/>
                </a:solidFill>
                <a:latin typeface="Tw Cen MT"/>
              </a:rPr>
              <a:t> </a:t>
            </a:r>
            <a:endParaRPr lang="en-US" sz="3200" b="1" dirty="0">
              <a:solidFill>
                <a:prstClr val="white"/>
              </a:solidFill>
              <a:latin typeface="Tw Cen M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86807" y="1226781"/>
            <a:ext cx="958398" cy="958398"/>
            <a:chOff x="5051198" y="1859907"/>
            <a:chExt cx="958398" cy="958398"/>
          </a:xfrm>
        </p:grpSpPr>
        <p:pic>
          <p:nvPicPr>
            <p:cNvPr id="22" name="Picture 8" descr="C:\Users\albiero\Desktop\device-tablet-ipad-horizontal-glyph-128.png"/>
            <p:cNvPicPr>
              <a:picLocks noChangeAspect="1" noChangeArrowheads="1"/>
            </p:cNvPicPr>
            <p:nvPr/>
          </p:nvPicPr>
          <p:blipFill>
            <a:blip r:embed="rId3">
              <a:duotone>
                <a:srgbClr val="5C2A5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198" y="1859907"/>
              <a:ext cx="958398" cy="958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9" descr="C:\Users\albiero\Desktop\141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rgbClr val="5C2A5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5598">
              <a:off x="5182636" y="2105333"/>
              <a:ext cx="657942" cy="65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/>
          <p:cNvSpPr txBox="1"/>
          <p:nvPr userDrawn="1"/>
        </p:nvSpPr>
        <p:spPr>
          <a:xfrm>
            <a:off x="6046614" y="148478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C2A59"/>
                </a:solidFill>
                <a:latin typeface="Tw Cen MT"/>
              </a:rPr>
              <a:t>driver-project.eu</a:t>
            </a:r>
            <a:endParaRPr lang="en-US" sz="2400" b="1" dirty="0">
              <a:solidFill>
                <a:srgbClr val="5C2A59"/>
              </a:solidFill>
              <a:latin typeface="Tw Cen MT"/>
            </a:endParaRPr>
          </a:p>
        </p:txBody>
      </p:sp>
      <p:pic>
        <p:nvPicPr>
          <p:cNvPr id="26" name="Picture 10" descr="C:\Users\albiero\Desktop\519948-008_Mail-128.png"/>
          <p:cNvPicPr>
            <a:picLocks noChangeAspect="1" noChangeArrowheads="1"/>
          </p:cNvPicPr>
          <p:nvPr userDrawn="1"/>
        </p:nvPicPr>
        <p:blipFill>
          <a:blip r:embed="rId5">
            <a:duotone>
              <a:srgbClr val="5C2A5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73" y="2492896"/>
            <a:ext cx="993951" cy="99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6062064" y="2638653"/>
            <a:ext cx="304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5C2A59"/>
                </a:solidFill>
                <a:latin typeface="Tw Cen MT"/>
              </a:rPr>
              <a:t>Coordinator</a:t>
            </a:r>
            <a:r>
              <a:rPr lang="fr-FR" b="1" dirty="0">
                <a:solidFill>
                  <a:srgbClr val="5C2A59"/>
                </a:solidFill>
                <a:latin typeface="Tw Cen MT"/>
              </a:rPr>
              <a:t>: Fernando Kraus fernando.kraus@atos.net</a:t>
            </a:r>
          </a:p>
        </p:txBody>
      </p:sp>
      <p:pic>
        <p:nvPicPr>
          <p:cNvPr id="30" name="Picture 2" descr="C:\Users\albiero\Desktop\linkedin2-128.png"/>
          <p:cNvPicPr>
            <a:picLocks noChangeAspect="1" noChangeArrowheads="1"/>
          </p:cNvPicPr>
          <p:nvPr userDrawn="1"/>
        </p:nvPicPr>
        <p:blipFill>
          <a:blip r:embed="rId6">
            <a:duotone>
              <a:srgbClr val="5C2A59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74" y="3744453"/>
            <a:ext cx="764667" cy="76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 userDrawn="1"/>
        </p:nvSpPr>
        <p:spPr>
          <a:xfrm>
            <a:off x="6156176" y="3926731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5C2A59"/>
                </a:solidFill>
                <a:latin typeface="Tw Cen MT"/>
              </a:rPr>
              <a:t>DRIVER-PROJECT</a:t>
            </a:r>
            <a:endParaRPr lang="en-US" sz="2000" b="1" dirty="0">
              <a:solidFill>
                <a:srgbClr val="5C2A59"/>
              </a:solidFill>
              <a:latin typeface="Tw Cen MT"/>
            </a:endParaRPr>
          </a:p>
        </p:txBody>
      </p:sp>
      <p:pic>
        <p:nvPicPr>
          <p:cNvPr id="32" name="Picture 6" descr="C:\Users\albiero\Desktop\twitter_online_social_media-128.png"/>
          <p:cNvPicPr>
            <a:picLocks noChangeAspect="1" noChangeArrowheads="1"/>
          </p:cNvPicPr>
          <p:nvPr userDrawn="1"/>
        </p:nvPicPr>
        <p:blipFill>
          <a:blip r:embed="rId8">
            <a:duotone>
              <a:srgbClr val="5C2A5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75" y="4797152"/>
            <a:ext cx="764666" cy="7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 userDrawn="1"/>
        </p:nvSpPr>
        <p:spPr>
          <a:xfrm>
            <a:off x="6156176" y="4797152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5C2A59"/>
                </a:solidFill>
                <a:latin typeface="Tw Cen MT"/>
              </a:rPr>
              <a:t>@DRIVER_PROJECT</a:t>
            </a:r>
          </a:p>
          <a:p>
            <a:r>
              <a:rPr lang="fr-FR" sz="2000" b="1" dirty="0">
                <a:solidFill>
                  <a:srgbClr val="5C2A59"/>
                </a:solidFill>
                <a:latin typeface="Tw Cen MT"/>
              </a:rPr>
              <a:t>#DRIVER</a:t>
            </a:r>
            <a:endParaRPr lang="en-US" sz="2000" b="1" dirty="0">
              <a:solidFill>
                <a:srgbClr val="5C2A59"/>
              </a:solidFill>
              <a:latin typeface="Tw Cen MT"/>
            </a:endParaRPr>
          </a:p>
        </p:txBody>
      </p:sp>
      <p:pic>
        <p:nvPicPr>
          <p:cNvPr id="34" name="Picture 7" descr="C:\Users\albiero\Desktop\video-youtube-128.png"/>
          <p:cNvPicPr>
            <a:picLocks noChangeAspect="1" noChangeArrowheads="1"/>
          </p:cNvPicPr>
          <p:nvPr userDrawn="1"/>
        </p:nvPicPr>
        <p:blipFill>
          <a:blip r:embed="rId9">
            <a:duotone>
              <a:srgbClr val="5C2A5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73" y="5843992"/>
            <a:ext cx="764667" cy="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 userDrawn="1"/>
        </p:nvSpPr>
        <p:spPr>
          <a:xfrm>
            <a:off x="6228184" y="5949280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5C2A59"/>
                </a:solidFill>
                <a:latin typeface="Tw Cen MT"/>
              </a:rPr>
              <a:t>Driver Project</a:t>
            </a:r>
            <a:endParaRPr lang="en-US" sz="2000" b="1" dirty="0">
              <a:solidFill>
                <a:srgbClr val="5C2A59"/>
              </a:solidFill>
              <a:latin typeface="Tw Cen MT"/>
            </a:endParaRPr>
          </a:p>
        </p:txBody>
      </p:sp>
      <p:sp>
        <p:nvSpPr>
          <p:cNvPr id="20" name="Title 8"/>
          <p:cNvSpPr>
            <a:spLocks noGrp="1"/>
          </p:cNvSpPr>
          <p:nvPr>
            <p:ph type="title" hasCustomPrompt="1"/>
          </p:nvPr>
        </p:nvSpPr>
        <p:spPr>
          <a:xfrm>
            <a:off x="683568" y="44624"/>
            <a:ext cx="82296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200" b="1" cap="small" baseline="0" dirty="0">
                <a:solidFill>
                  <a:srgbClr val="5C2A59"/>
                </a:solidFill>
              </a:defRPr>
            </a:lvl1pPr>
          </a:lstStyle>
          <a:p>
            <a:pPr lvl="0" algn="r"/>
            <a:r>
              <a:rPr lang="en-US" dirty="0" smtClean="0"/>
              <a:t>Get involved!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82220" y="1124744"/>
            <a:ext cx="4389780" cy="5472608"/>
          </a:xfrm>
          <a:prstGeom prst="rect">
            <a:avLst/>
          </a:prstGeom>
          <a:gradFill flip="none" rotWithShape="1">
            <a:gsLst>
              <a:gs pos="0">
                <a:srgbClr val="5C2A59">
                  <a:shade val="30000"/>
                  <a:satMod val="115000"/>
                </a:srgbClr>
              </a:gs>
              <a:gs pos="50000">
                <a:srgbClr val="5C2A59">
                  <a:shade val="67500"/>
                  <a:satMod val="115000"/>
                </a:srgbClr>
              </a:gs>
              <a:gs pos="100000">
                <a:srgbClr val="5C2A5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234866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79512" y="188640"/>
            <a:ext cx="8784976" cy="4824536"/>
          </a:xfrm>
          <a:prstGeom prst="rect">
            <a:avLst/>
          </a:prstGeom>
          <a:gradFill flip="none" rotWithShape="1">
            <a:gsLst>
              <a:gs pos="0">
                <a:srgbClr val="5C2A59">
                  <a:shade val="30000"/>
                  <a:satMod val="115000"/>
                </a:srgbClr>
              </a:gs>
              <a:gs pos="50000">
                <a:srgbClr val="5C2A59">
                  <a:shade val="67500"/>
                  <a:satMod val="115000"/>
                </a:srgbClr>
              </a:gs>
              <a:gs pos="100000">
                <a:srgbClr val="5C2A5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C:\Users\albiero\Desktop\Picture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88" y="3316222"/>
            <a:ext cx="8856000" cy="34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lbiero\Desktop\Driver Logo b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71172"/>
            <a:ext cx="5358304" cy="230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483801" y="2217638"/>
            <a:ext cx="8349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dirty="0">
                <a:solidFill>
                  <a:prstClr val="white"/>
                </a:solidFill>
                <a:latin typeface="Tw Cen MT"/>
              </a:rPr>
              <a:t>Thank you for your attention</a:t>
            </a:r>
            <a:endParaRPr lang="en-US" sz="4800" dirty="0">
              <a:solidFill>
                <a:prstClr val="white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741107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37642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CB594F22-B5F4-4623-9035-81568E2CA6FD}" type="datetimeFigureOut">
              <a:rPr lang="en-GB" smtClean="0"/>
              <a:pPr/>
              <a:t>31/03/2016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37448"/>
            <a:ext cx="54210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F688983F-F8C9-4A97-BC47-8E8E979F47F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3656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79512" y="188640"/>
            <a:ext cx="8784976" cy="936104"/>
          </a:xfrm>
          <a:prstGeom prst="rect">
            <a:avLst/>
          </a:prstGeom>
          <a:solidFill>
            <a:schemeClr val="bg1"/>
          </a:soli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79512" y="1124744"/>
            <a:ext cx="8784976" cy="5544616"/>
          </a:xfrm>
          <a:prstGeom prst="rect">
            <a:avLst/>
          </a:prstGeom>
          <a:gradFill flip="none" rotWithShape="1">
            <a:gsLst>
              <a:gs pos="0">
                <a:srgbClr val="5C2A59">
                  <a:shade val="30000"/>
                  <a:satMod val="115000"/>
                </a:srgbClr>
              </a:gs>
              <a:gs pos="50000">
                <a:srgbClr val="5C2A59">
                  <a:shade val="67500"/>
                  <a:satMod val="115000"/>
                </a:srgbClr>
              </a:gs>
              <a:gs pos="100000">
                <a:srgbClr val="5C2A5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23528" y="764704"/>
            <a:ext cx="1800200" cy="9001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32227"/>
            <a:ext cx="2133600" cy="365125"/>
          </a:xfrm>
        </p:spPr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79512" y="1665288"/>
            <a:ext cx="8784976" cy="450056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SzPct val="70000"/>
              <a:buFont typeface="Wingdings" panose="05000000000000000000" pitchFamily="2" charset="2"/>
              <a:buChar char="q"/>
              <a:defRPr sz="2800">
                <a:solidFill>
                  <a:schemeClr val="bg1"/>
                </a:solidFill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2600">
                <a:solidFill>
                  <a:schemeClr val="bg1"/>
                </a:solidFill>
              </a:defRPr>
            </a:lvl2pPr>
            <a:lvl3pPr marL="11430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4pPr>
            <a:lvl5pPr marL="20574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34888" y="44624"/>
            <a:ext cx="8229600" cy="1143000"/>
          </a:xfrm>
          <a:prstGeom prst="rect">
            <a:avLst/>
          </a:prstGeom>
        </p:spPr>
        <p:txBody>
          <a:bodyPr anchor="ctr"/>
          <a:lstStyle>
            <a:lvl1pPr algn="r">
              <a:defRPr sz="3000" b="1" cap="small" baseline="0">
                <a:solidFill>
                  <a:srgbClr val="5C2A5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62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13"/>
          </p:nvPr>
        </p:nvSpPr>
        <p:spPr>
          <a:xfrm>
            <a:off x="179512" y="1700808"/>
            <a:ext cx="8784976" cy="460851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</a:defRPr>
            </a:lvl1pPr>
            <a:lvl2pPr marL="800100" indent="-342900">
              <a:buClr>
                <a:srgbClr val="5C2A59"/>
              </a:buClr>
              <a:buSzPct val="10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</a:defRPr>
            </a:lvl2pPr>
            <a:lvl3pPr marL="1257300" indent="-342900">
              <a:buClr>
                <a:srgbClr val="5C2A59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marL="1828800" indent="-457200">
              <a:buClr>
                <a:srgbClr val="5C2A59"/>
              </a:buClr>
              <a:buSzPct val="10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4pPr>
            <a:lvl5pPr marL="2286000" indent="-457200">
              <a:buClr>
                <a:srgbClr val="5C2A59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888" y="44624"/>
            <a:ext cx="8229600" cy="1143000"/>
          </a:xfrm>
          <a:prstGeom prst="rect">
            <a:avLst/>
          </a:prstGeom>
        </p:spPr>
        <p:txBody>
          <a:bodyPr anchor="ctr"/>
          <a:lstStyle>
            <a:lvl1pPr algn="r">
              <a:defRPr sz="3000" b="1" cap="small" baseline="0">
                <a:solidFill>
                  <a:srgbClr val="FAF5E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0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531840">
                  <a:alpha val="89804"/>
                </a:srgbClr>
              </a:clrFrom>
              <a:clrTo>
                <a:srgbClr val="53184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9000" detail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" t="14520" r="4444" b="16155"/>
          <a:stretch/>
        </p:blipFill>
        <p:spPr>
          <a:xfrm>
            <a:off x="1527586" y="2276872"/>
            <a:ext cx="6379286" cy="21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64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288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888" y="44624"/>
            <a:ext cx="82296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75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718270"/>
            <a:ext cx="4245868" cy="639762"/>
          </a:xfrm>
          <a:prstGeom prst="rect">
            <a:avLst/>
          </a:prstGeom>
          <a:solidFill>
            <a:srgbClr val="5C2A59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FAF5E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20" y="2358032"/>
            <a:ext cx="4245868" cy="39512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18270"/>
            <a:ext cx="4247455" cy="630610"/>
          </a:xfrm>
          <a:prstGeom prst="rect">
            <a:avLst/>
          </a:prstGeom>
          <a:solidFill>
            <a:srgbClr val="5C2A59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FAF5E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247455" cy="39512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888" y="44624"/>
            <a:ext cx="82296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7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2"/>
          </p:nvPr>
        </p:nvSpPr>
        <p:spPr>
          <a:xfrm>
            <a:off x="179512" y="1772816"/>
            <a:ext cx="1728192" cy="4536504"/>
          </a:xfrm>
          <a:prstGeom prst="rect">
            <a:avLst/>
          </a:prstGeom>
          <a:solidFill>
            <a:srgbClr val="5C2A5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051720" y="1844824"/>
            <a:ext cx="6912768" cy="44644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888" y="44624"/>
            <a:ext cx="82296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03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lbiero\Desktop\logo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2" y="1664808"/>
            <a:ext cx="8736013" cy="50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55576" y="274638"/>
            <a:ext cx="8229600" cy="706090"/>
          </a:xfrm>
          <a:prstGeom prst="rect">
            <a:avLst/>
          </a:prstGeom>
        </p:spPr>
        <p:txBody>
          <a:bodyPr anchor="ctr"/>
          <a:lstStyle>
            <a:lvl1pPr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THE CONSORTIUM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55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SzPct val="70000"/>
              <a:buFont typeface="Wingdings" panose="05000000000000000000" pitchFamily="2" charset="2"/>
              <a:buChar char="q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C2A59"/>
              </a:buClr>
              <a:buFont typeface="Wingdings" panose="05000000000000000000" pitchFamily="2" charset="2"/>
              <a:buChar char="§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C60-446A-4876-BBA5-D427A0D4A45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888" y="44624"/>
            <a:ext cx="8229600" cy="1143000"/>
          </a:xfrm>
          <a:prstGeom prst="rect">
            <a:avLst/>
          </a:prstGeom>
        </p:spPr>
        <p:txBody>
          <a:bodyPr anchor="ctr"/>
          <a:lstStyle>
            <a:lvl1pPr algn="r">
              <a:defRPr lang="en-US" sz="3000" b="1" cap="small" baseline="0" dirty="0">
                <a:solidFill>
                  <a:srgbClr val="FAF5E6"/>
                </a:solidFill>
              </a:defRPr>
            </a:lvl1pPr>
          </a:lstStyle>
          <a:p>
            <a:pPr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55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F7360-1807-4746-9B70-7749FF2049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9512" y="188640"/>
            <a:ext cx="8784976" cy="936104"/>
          </a:xfrm>
          <a:prstGeom prst="rect">
            <a:avLst/>
          </a:prstGeom>
          <a:solidFill>
            <a:srgbClr val="5C2A59"/>
          </a:soli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Isosceles Triangle 7"/>
          <p:cNvSpPr/>
          <p:nvPr userDrawn="1"/>
        </p:nvSpPr>
        <p:spPr>
          <a:xfrm rot="10800000">
            <a:off x="323528" y="764704"/>
            <a:ext cx="1800200" cy="900103"/>
          </a:xfrm>
          <a:prstGeom prst="triangle">
            <a:avLst/>
          </a:prstGeom>
          <a:solidFill>
            <a:srgbClr val="5C2A5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9" name="Picture 2" descr="C:\Users\albiero\Desktop\Driver Logo b-01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7" y="169999"/>
            <a:ext cx="1993591" cy="85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10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83" r:id="rId9"/>
    <p:sldLayoutId id="2147483657" r:id="rId10"/>
    <p:sldLayoutId id="2147483684" r:id="rId11"/>
    <p:sldLayoutId id="2147483685" r:id="rId12"/>
    <p:sldLayoutId id="2147483686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NOCS/csWe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 err="1" smtClean="0"/>
              <a:t>csWeb</a:t>
            </a:r>
            <a:r>
              <a:rPr lang="es-ES_tradnl" sz="3200" dirty="0" smtClean="0"/>
              <a:t> </a:t>
            </a:r>
            <a:r>
              <a:rPr lang="es-ES_tradnl" sz="3200" dirty="0" smtClean="0"/>
              <a:t>in Expe42/36</a:t>
            </a:r>
            <a:r>
              <a:rPr lang="es-ES_tradnl" sz="2600" dirty="0"/>
              <a:t/>
            </a:r>
            <a:br>
              <a:rPr lang="es-ES_tradnl" sz="2600" dirty="0"/>
            </a:br>
            <a:r>
              <a:rPr lang="es-ES_tradnl" sz="2600" dirty="0" smtClean="0"/>
              <a:t>Erik Vullings, TNO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510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 err="1" smtClean="0"/>
              <a:t>csWeb</a:t>
            </a:r>
            <a:r>
              <a:rPr lang="en-GB" dirty="0" smtClean="0"/>
              <a:t>, or </a:t>
            </a:r>
            <a:r>
              <a:rPr lang="en-GB" dirty="0" err="1" smtClean="0"/>
              <a:t>CommonSense</a:t>
            </a:r>
            <a:r>
              <a:rPr lang="en-GB" dirty="0" smtClean="0"/>
              <a:t> web app, is an </a:t>
            </a:r>
            <a:r>
              <a:rPr lang="en-GB" b="1" dirty="0" smtClean="0"/>
              <a:t>open source GIS framework</a:t>
            </a:r>
            <a:r>
              <a:rPr lang="en-GB" dirty="0" smtClean="0"/>
              <a:t>. It can be used to easily create your own apps. </a:t>
            </a:r>
          </a:p>
          <a:p>
            <a:r>
              <a:rPr lang="en-GB" dirty="0" smtClean="0"/>
              <a:t>Its strength are in visualising, analysing and modelling of geographic data.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051720" y="1844824"/>
            <a:ext cx="6912768" cy="4464496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Used for</a:t>
            </a:r>
          </a:p>
          <a:p>
            <a:r>
              <a:rPr lang="en-GB" dirty="0" smtClean="0"/>
              <a:t>Common Operational Picture</a:t>
            </a:r>
          </a:p>
          <a:p>
            <a:r>
              <a:rPr lang="en-GB" dirty="0" smtClean="0"/>
              <a:t>Safety and Security operations</a:t>
            </a:r>
          </a:p>
          <a:p>
            <a:r>
              <a:rPr lang="en-GB" dirty="0" smtClean="0"/>
              <a:t>Public Health, Urban Planning &amp; City dashboard</a:t>
            </a:r>
            <a:endParaRPr lang="en-GB" dirty="0"/>
          </a:p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csWeb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1" y="1340767"/>
            <a:ext cx="5452428" cy="289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9512" y="6396637"/>
            <a:ext cx="3460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github.com/TNOCS/csWeb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42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csWeb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512" y="1772816"/>
            <a:ext cx="1872208" cy="4536504"/>
          </a:xfrm>
        </p:spPr>
        <p:txBody>
          <a:bodyPr/>
          <a:lstStyle/>
          <a:p>
            <a:r>
              <a:rPr lang="en-US" dirty="0" smtClean="0"/>
              <a:t>In a crisis</a:t>
            </a:r>
            <a:r>
              <a:rPr lang="en-US" dirty="0" smtClean="0"/>
              <a:t>, </a:t>
            </a:r>
            <a:r>
              <a:rPr lang="en-US" b="1" dirty="0" smtClean="0"/>
              <a:t>one </a:t>
            </a:r>
            <a:r>
              <a:rPr lang="en-US" b="1" dirty="0"/>
              <a:t>CM professional</a:t>
            </a:r>
            <a:r>
              <a:rPr lang="en-US" dirty="0"/>
              <a:t> </a:t>
            </a:r>
            <a:r>
              <a:rPr lang="en-US" dirty="0" smtClean="0"/>
              <a:t>often has </a:t>
            </a:r>
            <a:r>
              <a:rPr lang="en-US" dirty="0"/>
              <a:t>to </a:t>
            </a:r>
            <a:r>
              <a:rPr lang="en-US" dirty="0" smtClean="0"/>
              <a:t>manage </a:t>
            </a:r>
            <a:r>
              <a:rPr lang="en-US" b="1" dirty="0"/>
              <a:t>many </a:t>
            </a:r>
            <a:r>
              <a:rPr lang="en-US" b="1" dirty="0" smtClean="0"/>
              <a:t>(geo-) </a:t>
            </a:r>
            <a:r>
              <a:rPr lang="en-US" b="1" dirty="0" smtClean="0"/>
              <a:t>sources of information</a:t>
            </a:r>
            <a:r>
              <a:rPr lang="en-US" dirty="0" smtClean="0"/>
              <a:t>, visualize them to improve SA, </a:t>
            </a:r>
            <a:r>
              <a:rPr lang="en-US" dirty="0" smtClean="0"/>
              <a:t>as well as analyze </a:t>
            </a:r>
            <a:r>
              <a:rPr lang="en-US" dirty="0"/>
              <a:t>and understand </a:t>
            </a:r>
            <a:r>
              <a:rPr lang="en-US" dirty="0" smtClean="0"/>
              <a:t>their impact (what-if analysis).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 smtClean="0">
                <a:solidFill>
                  <a:srgbClr val="000000"/>
                </a:solidFill>
              </a:rPr>
              <a:t>csWeb</a:t>
            </a:r>
            <a:r>
              <a:rPr lang="en-US" sz="2400" b="1" dirty="0" smtClean="0">
                <a:solidFill>
                  <a:srgbClr val="000000"/>
                </a:solidFill>
              </a:rPr>
              <a:t> improves situational awareness</a:t>
            </a:r>
            <a:endParaRPr lang="en-US" sz="2400" b="1" dirty="0" smtClean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IE" sz="2000" dirty="0" smtClean="0">
                <a:solidFill>
                  <a:srgbClr val="000000"/>
                </a:solidFill>
              </a:rPr>
              <a:t>Displays static information: Critical infrastructure, risk locations, care and cure institutions, etc.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E" sz="2000" dirty="0" smtClean="0">
                <a:solidFill>
                  <a:srgbClr val="000000"/>
                </a:solidFill>
              </a:rPr>
              <a:t>Displays dynamic information: flooding status or simulation, locations of resources, etc.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E" sz="2000" dirty="0" smtClean="0">
                <a:solidFill>
                  <a:srgbClr val="000000"/>
                </a:solidFill>
              </a:rPr>
              <a:t>Collaborative editing of map layers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E" sz="2000" dirty="0" smtClean="0">
                <a:solidFill>
                  <a:srgbClr val="000000"/>
                </a:solidFill>
              </a:rPr>
              <a:t>Create and show n</a:t>
            </a:r>
            <a:r>
              <a:rPr lang="en-IE" sz="2000" dirty="0" smtClean="0">
                <a:solidFill>
                  <a:srgbClr val="000000"/>
                </a:solidFill>
              </a:rPr>
              <a:t>on-geographic content (presentations, logs, event), potentially on a timeline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E" sz="2000" dirty="0" smtClean="0">
                <a:solidFill>
                  <a:srgbClr val="000000"/>
                </a:solidFill>
              </a:rPr>
              <a:t>Perform what-if analysis and compute chain-effects of CI failure</a:t>
            </a:r>
            <a:endParaRPr lang="en-IE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41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csWeb</a:t>
            </a:r>
            <a:r>
              <a:rPr lang="en-US" dirty="0" smtClean="0"/>
              <a:t> at </a:t>
            </a:r>
            <a:r>
              <a:rPr lang="en-US" dirty="0" smtClean="0"/>
              <a:t>a glance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91507"/>
            <a:ext cx="3894474" cy="20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0" y="1775377"/>
            <a:ext cx="3970608" cy="209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0" y="4463606"/>
            <a:ext cx="3949200" cy="208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88421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16046" y="3870437"/>
            <a:ext cx="2480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Dashboards and widgets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106323" y="3861048"/>
            <a:ext cx="1651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3D visualization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709083" y="6526625"/>
            <a:ext cx="3175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Filtering and styling information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4812878" y="6517236"/>
            <a:ext cx="431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Event logs and tooling e.g. accessibility layer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5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5660504" y="4437112"/>
            <a:ext cx="151216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csWeb</a:t>
            </a:r>
            <a:r>
              <a:rPr lang="en-US" dirty="0" smtClean="0"/>
              <a:t> in </a:t>
            </a:r>
            <a:r>
              <a:rPr lang="en-US" dirty="0" smtClean="0"/>
              <a:t>EXPE42/36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49996" y="1556792"/>
            <a:ext cx="1512168" cy="93610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csCOP</a:t>
            </a:r>
            <a:endParaRPr lang="en-GB" dirty="0" smtClean="0"/>
          </a:p>
          <a:p>
            <a:pPr algn="ctr"/>
            <a:r>
              <a:rPr lang="en-GB" dirty="0" smtClean="0"/>
              <a:t>&lt;&lt;</a:t>
            </a:r>
            <a:r>
              <a:rPr lang="en-GB" dirty="0" err="1" smtClean="0"/>
              <a:t>csWeb</a:t>
            </a:r>
            <a:r>
              <a:rPr lang="en-GB" dirty="0" smtClean="0"/>
              <a:t>&gt;&gt;</a:t>
            </a:r>
            <a:endParaRPr lang="en-GB" dirty="0"/>
          </a:p>
        </p:txBody>
      </p:sp>
      <p:sp>
        <p:nvSpPr>
          <p:cNvPr id="50" name="Rounded Rectangle 49"/>
          <p:cNvSpPr/>
          <p:nvPr/>
        </p:nvSpPr>
        <p:spPr>
          <a:xfrm>
            <a:off x="1449996" y="4581128"/>
            <a:ext cx="1512168" cy="93610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csWeb</a:t>
            </a:r>
            <a:r>
              <a:rPr lang="en-GB" dirty="0" smtClean="0"/>
              <a:t>-sim</a:t>
            </a:r>
          </a:p>
          <a:p>
            <a:pPr algn="ctr"/>
            <a:r>
              <a:rPr lang="en-GB" dirty="0" smtClean="0"/>
              <a:t>&lt;&lt;</a:t>
            </a:r>
            <a:r>
              <a:rPr lang="en-GB" dirty="0" err="1" smtClean="0"/>
              <a:t>csWeb</a:t>
            </a:r>
            <a:r>
              <a:rPr lang="en-GB" dirty="0" smtClean="0"/>
              <a:t>&gt;&gt;</a:t>
            </a:r>
            <a:endParaRPr lang="en-GB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7524328" y="2966700"/>
            <a:ext cx="1152128" cy="114062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GEO</a:t>
            </a:r>
          </a:p>
          <a:p>
            <a:pPr algn="ctr"/>
            <a:r>
              <a:rPr lang="en-GB" dirty="0" smtClean="0"/>
              <a:t>STORE</a:t>
            </a:r>
            <a:endParaRPr lang="en-GB" dirty="0"/>
          </a:p>
        </p:txBody>
      </p:sp>
      <p:sp>
        <p:nvSpPr>
          <p:cNvPr id="51" name="Rounded Rectangle 50"/>
          <p:cNvSpPr/>
          <p:nvPr/>
        </p:nvSpPr>
        <p:spPr>
          <a:xfrm>
            <a:off x="3491880" y="1556792"/>
            <a:ext cx="1584176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Crowdtasking</a:t>
            </a:r>
            <a:endParaRPr lang="en-GB" dirty="0"/>
          </a:p>
        </p:txBody>
      </p:sp>
      <p:sp>
        <p:nvSpPr>
          <p:cNvPr id="55" name="Rounded Rectangle 54"/>
          <p:cNvSpPr/>
          <p:nvPr/>
        </p:nvSpPr>
        <p:spPr>
          <a:xfrm>
            <a:off x="5508104" y="1556792"/>
            <a:ext cx="151216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MEGO</a:t>
            </a:r>
          </a:p>
          <a:p>
            <a:pPr algn="ctr"/>
            <a:r>
              <a:rPr lang="en-GB" dirty="0" smtClean="0"/>
              <a:t>(flooding)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239967" y="5085184"/>
            <a:ext cx="19405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 smtClean="0"/>
              <a:t>Flooding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 smtClean="0"/>
              <a:t>Road accessibility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Train </a:t>
            </a:r>
            <a:r>
              <a:rPr lang="en-GB" sz="1400" dirty="0" smtClean="0"/>
              <a:t>accessibility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Electricity </a:t>
            </a:r>
            <a:r>
              <a:rPr lang="en-GB" sz="1400" dirty="0" smtClean="0"/>
              <a:t>status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 smtClean="0"/>
              <a:t>CI status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 smtClean="0"/>
              <a:t>Communications</a:t>
            </a:r>
            <a:endParaRPr lang="en-GB" sz="1400" dirty="0"/>
          </a:p>
        </p:txBody>
      </p:sp>
      <p:sp>
        <p:nvSpPr>
          <p:cNvPr id="64" name="Rounded Rectangle 63"/>
          <p:cNvSpPr/>
          <p:nvPr/>
        </p:nvSpPr>
        <p:spPr>
          <a:xfrm>
            <a:off x="5508104" y="5805264"/>
            <a:ext cx="151216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Simulation</a:t>
            </a:r>
          </a:p>
          <a:p>
            <a:pPr algn="ctr"/>
            <a:r>
              <a:rPr lang="en-GB" dirty="0"/>
              <a:t>Manager</a:t>
            </a:r>
            <a:endParaRPr lang="en-GB" dirty="0"/>
          </a:p>
        </p:txBody>
      </p:sp>
      <p:cxnSp>
        <p:nvCxnSpPr>
          <p:cNvPr id="10" name="Elbow Connector 9"/>
          <p:cNvCxnSpPr>
            <a:stCxn id="50" idx="3"/>
            <a:endCxn id="64" idx="1"/>
          </p:cNvCxnSpPr>
          <p:nvPr/>
        </p:nvCxnSpPr>
        <p:spPr>
          <a:xfrm>
            <a:off x="2962164" y="5049180"/>
            <a:ext cx="2545940" cy="122413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50" idx="3"/>
            <a:endCxn id="63" idx="1"/>
          </p:cNvCxnSpPr>
          <p:nvPr/>
        </p:nvCxnSpPr>
        <p:spPr>
          <a:xfrm>
            <a:off x="2962164" y="5049180"/>
            <a:ext cx="2545940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 rot="5400000">
            <a:off x="7119057" y="4080546"/>
            <a:ext cx="882551" cy="108012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5508104" y="4581128"/>
            <a:ext cx="151216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Simulation</a:t>
            </a:r>
            <a:br>
              <a:rPr lang="en-GB" dirty="0" smtClean="0"/>
            </a:br>
            <a:r>
              <a:rPr lang="en-GB" dirty="0" smtClean="0"/>
              <a:t>Models</a:t>
            </a:r>
            <a:endParaRPr lang="en-GB" dirty="0"/>
          </a:p>
        </p:txBody>
      </p:sp>
      <p:sp>
        <p:nvSpPr>
          <p:cNvPr id="6" name="Cloud 5"/>
          <p:cNvSpPr/>
          <p:nvPr/>
        </p:nvSpPr>
        <p:spPr>
          <a:xfrm>
            <a:off x="2638128" y="2852936"/>
            <a:ext cx="3950096" cy="136815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CIS</a:t>
            </a:r>
            <a:endParaRPr lang="en-GB" sz="3200" dirty="0"/>
          </a:p>
        </p:txBody>
      </p:sp>
      <p:cxnSp>
        <p:nvCxnSpPr>
          <p:cNvPr id="78" name="Curved Connector 77"/>
          <p:cNvCxnSpPr>
            <a:stCxn id="4" idx="2"/>
          </p:cNvCxnSpPr>
          <p:nvPr/>
        </p:nvCxnSpPr>
        <p:spPr>
          <a:xfrm rot="16200000" flipH="1">
            <a:off x="2167781" y="2531195"/>
            <a:ext cx="768332" cy="69173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1" idx="2"/>
            <a:endCxn id="6" idx="3"/>
          </p:cNvCxnSpPr>
          <p:nvPr/>
        </p:nvCxnSpPr>
        <p:spPr>
          <a:xfrm rot="16200000" flipH="1">
            <a:off x="4229440" y="2547424"/>
            <a:ext cx="438265" cy="32920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55" idx="2"/>
          </p:cNvCxnSpPr>
          <p:nvPr/>
        </p:nvCxnSpPr>
        <p:spPr>
          <a:xfrm rot="5400000">
            <a:off x="5965338" y="2705928"/>
            <a:ext cx="511882" cy="8581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4" idx="2"/>
            <a:endCxn id="50" idx="0"/>
          </p:cNvCxnSpPr>
          <p:nvPr/>
        </p:nvCxnSpPr>
        <p:spPr>
          <a:xfrm rot="5400000">
            <a:off x="1161964" y="3537012"/>
            <a:ext cx="2088232" cy="1270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2"/>
          </p:cNvCxnSpPr>
          <p:nvPr/>
        </p:nvCxnSpPr>
        <p:spPr>
          <a:xfrm rot="10800000">
            <a:off x="6477268" y="3261228"/>
            <a:ext cx="1047060" cy="27578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 rot="16200000">
            <a:off x="-193564" y="2479860"/>
            <a:ext cx="1384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OPERATIONS</a:t>
            </a:r>
            <a:endParaRPr lang="en-GB" dirty="0"/>
          </a:p>
        </p:txBody>
      </p:sp>
      <p:sp>
        <p:nvSpPr>
          <p:cNvPr id="105" name="Rectangle 104"/>
          <p:cNvSpPr/>
          <p:nvPr/>
        </p:nvSpPr>
        <p:spPr>
          <a:xfrm rot="16200000">
            <a:off x="-287984" y="5184458"/>
            <a:ext cx="1592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PREPARATIONS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3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BEFORE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0825" y="3138736"/>
            <a:ext cx="4246563" cy="23886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AFTER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138289"/>
            <a:ext cx="4248150" cy="238958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7360-1807-4746-9B70-7749FF2049C1}" type="slidenum">
              <a:rPr lang="en-US" smtClean="0"/>
              <a:t>6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csWeb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30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188640"/>
            <a:ext cx="8784976" cy="4824536"/>
          </a:xfrm>
          <a:prstGeom prst="rect">
            <a:avLst/>
          </a:prstGeom>
          <a:gradFill flip="none" rotWithShape="1">
            <a:gsLst>
              <a:gs pos="0">
                <a:srgbClr val="5C2A59">
                  <a:shade val="30000"/>
                  <a:satMod val="115000"/>
                </a:srgbClr>
              </a:gs>
              <a:gs pos="50000">
                <a:srgbClr val="5C2A59">
                  <a:shade val="67500"/>
                  <a:satMod val="115000"/>
                </a:srgbClr>
              </a:gs>
              <a:gs pos="100000">
                <a:srgbClr val="5C2A5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9512" y="5229200"/>
            <a:ext cx="8784976" cy="1440160"/>
          </a:xfrm>
          <a:prstGeom prst="rect">
            <a:avLst/>
          </a:prstGeom>
          <a:solidFill>
            <a:schemeClr val="bg1"/>
          </a:solidFill>
          <a:ln>
            <a:solidFill>
              <a:srgbClr val="621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7831" y="2609741"/>
            <a:ext cx="83491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 smtClean="0">
                <a:solidFill>
                  <a:schemeClr val="bg1"/>
                </a:solidFill>
              </a:rPr>
              <a:t>Thank you!</a:t>
            </a:r>
          </a:p>
          <a:p>
            <a:pPr algn="r"/>
            <a:endParaRPr lang="en-GB" sz="4400" dirty="0">
              <a:solidFill>
                <a:schemeClr val="bg1"/>
              </a:solidFill>
            </a:endParaRPr>
          </a:p>
          <a:p>
            <a:pPr algn="r"/>
            <a:r>
              <a:rPr lang="en-GB" sz="2600" dirty="0" smtClean="0">
                <a:solidFill>
                  <a:schemeClr val="bg1"/>
                </a:solidFill>
              </a:rPr>
              <a:t>Erik Vullings, TNO</a:t>
            </a:r>
            <a:endParaRPr lang="en-GB" sz="2600" dirty="0" smtClean="0">
              <a:solidFill>
                <a:schemeClr val="bg1"/>
              </a:solidFill>
            </a:endParaRPr>
          </a:p>
          <a:p>
            <a:pPr algn="r"/>
            <a:endParaRPr lang="en-GB" sz="2600" dirty="0" smtClean="0">
              <a:solidFill>
                <a:schemeClr val="bg1"/>
              </a:solidFill>
            </a:endParaRPr>
          </a:p>
          <a:p>
            <a:pPr algn="r"/>
            <a:endParaRPr lang="en-GB" sz="5400" dirty="0" smtClean="0">
              <a:solidFill>
                <a:schemeClr val="bg1"/>
              </a:solidFill>
            </a:endParaRPr>
          </a:p>
          <a:p>
            <a:pPr algn="r"/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albiero\Desktop\imgr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22" y="5706566"/>
            <a:ext cx="729467" cy="48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9273" y="570656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This </a:t>
            </a:r>
            <a:r>
              <a:rPr lang="en-US" sz="1400" dirty="0"/>
              <a:t>project has received  funding from the European Union’s Seventh Framework </a:t>
            </a:r>
            <a:r>
              <a:rPr lang="en-US" sz="1400" dirty="0" err="1"/>
              <a:t>Programme</a:t>
            </a:r>
            <a:r>
              <a:rPr lang="en-US" sz="1400" dirty="0"/>
              <a:t> for research, technological development and demonstration under grant agreement n° 607798</a:t>
            </a:r>
          </a:p>
        </p:txBody>
      </p:sp>
      <p:pic>
        <p:nvPicPr>
          <p:cNvPr id="10" name="Picture 2" descr="C:\Users\albiero\Desktop\Driver Logo b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424" y="332656"/>
            <a:ext cx="6180104" cy="265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334" y="339651"/>
            <a:ext cx="8157592" cy="63408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involved</a:t>
            </a:r>
            <a:r>
              <a:rPr lang="fr-FR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5C2A59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w Cen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5C2A59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267</Words>
  <Application>Microsoft Office PowerPoint</Application>
  <PresentationFormat>On-screen Show (4:3)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Tw Cen MT</vt:lpstr>
      <vt:lpstr>Wingdings</vt:lpstr>
      <vt:lpstr>Office Theme</vt:lpstr>
      <vt:lpstr>csWeb in Expe42/36 Erik Vullings, TNO</vt:lpstr>
      <vt:lpstr>What is csWeb</vt:lpstr>
      <vt:lpstr>Why csWeb?</vt:lpstr>
      <vt:lpstr>csWeb at a glance</vt:lpstr>
      <vt:lpstr>csWeb in EXPE42/36</vt:lpstr>
      <vt:lpstr>csWeb Demo</vt:lpstr>
      <vt:lpstr>PowerPoint Presentation</vt:lpstr>
      <vt:lpstr>Get involved!</vt:lpstr>
    </vt:vector>
  </TitlesOfParts>
  <Company>ARTTIC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Myriam</dc:creator>
  <cp:lastModifiedBy>Vullings, H.J.L.M. (Erik)</cp:lastModifiedBy>
  <cp:revision>157</cp:revision>
  <dcterms:created xsi:type="dcterms:W3CDTF">2016-02-17T14:14:59Z</dcterms:created>
  <dcterms:modified xsi:type="dcterms:W3CDTF">2016-03-31T08:21:23Z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